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4" r:id="rId27"/>
    <p:sldId id="282" r:id="rId2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9" d="100"/>
          <a:sy n="13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082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基于AI技术的天气图等高线订正系统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59C1CF"/>
          </a:solidFill>
          <a:ln/>
        </p:spPr>
      </p:sp>
      <p:sp>
        <p:nvSpPr>
          <p:cNvPr id="6" name="文本框 5"/>
          <p:cNvSpPr txBox="1"/>
          <p:nvPr/>
        </p:nvSpPr>
        <p:spPr>
          <a:xfrm>
            <a:off x="488375" y="25717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樊仲欣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3817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9701" r="9701"/>
          <a:stretch/>
        </p:blipFill>
        <p:spPr>
          <a:xfrm>
            <a:off x="0" y="0"/>
            <a:ext cx="9144000" cy="6381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08" b="5208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采用CNN（U-Net128）+GAN联合网络结构，以等值线图像为输入，输出人工级修正结果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828800"/>
            <a:ext cx="8382000" cy="4362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9088" y="3967162"/>
            <a:ext cx="885825" cy="514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等高线优化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2581275" y="195262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生成器设计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419100" y="232410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采用U-Net128结构，实现高分辨率特征提取与细节保留。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19100" y="278130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编码器-解码器架构支持精确的空间映射与边缘恢复。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476500" y="3409950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对抗训练机制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19100" y="378142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引入GAN判别器，增强生成图像的真实感与结构一致性。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19100" y="423862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通过对抗损失</a:t>
            </a:r>
            <a:r>
              <a:rPr lang="en-US" sz="1050" dirty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抑制模糊化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，提升输出清晰度。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2476500" y="4867275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图像翻译框架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19100" y="523875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端到端学习从机器绘图到人工修正的非线性映射。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419100" y="569595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实现从传统算法结果到高质量等高线的自动转换。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076950" y="2057400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边缘保持能力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29338" y="242887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有效保留等高线的锐利边缘，避免平滑失真。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129338" y="288607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连续结构得以维持，提升地理表达的准确性。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076950" y="3514725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缺陷修复增强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129338" y="388620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修正</a:t>
            </a: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机器绘图中的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尖角</a:t>
            </a:r>
            <a:r>
              <a:rPr 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</a:t>
            </a: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毛刺等问题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129338" y="434340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输出逼近人工绘制水准的精细化等高线结果。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6076950" y="4972050"/>
            <a:ext cx="1104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视觉合理性提升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6129338" y="5343525"/>
            <a:ext cx="2595563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优化整体布局与线条协调性，增强可读性。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6129338" y="559117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显著改善人眼感知质量，满足专业制图需求。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286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9091" r="9091"/>
          <a:stretch/>
        </p:blipFill>
        <p:spPr>
          <a:xfrm>
            <a:off x="0" y="0"/>
            <a:ext cx="9144000" cy="6286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引入高度场与风场UV分量作为多模态输入，并嵌入地转风、梯度风理论指导的物理约束机制</a:t>
            </a:r>
            <a:endParaRPr lang="en-US" sz="2250" dirty="0">
              <a:solidFill>
                <a:srgbClr val="FF000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6170" y="1166947"/>
            <a:ext cx="8382000" cy="4267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2495" y="3033847"/>
            <a:ext cx="12763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物理引导风场生成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746595" y="1433647"/>
            <a:ext cx="11049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多通道输入融合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270595" y="1205047"/>
            <a:ext cx="28860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融合等高线图与高度场，增强地形结构感知。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5270595" y="1452697"/>
            <a:ext cx="28860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引入风场UV分量，提升初始风向风速建模精度。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270595" y="1700347"/>
            <a:ext cx="288607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构建多维特征空间，促进模型学习物理关联性。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3746595" y="2271847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物理约束建模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 9"/>
          <p:cNvSpPr/>
          <p:nvPr/>
        </p:nvSpPr>
        <p:spPr>
          <a:xfrm>
            <a:off x="5154527" y="2160439"/>
            <a:ext cx="2850149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1650"/>
              </a:lnSpc>
            </a:pPr>
            <a:r>
              <a:rPr lang="en-US" sz="1050" dirty="0" err="1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基于地转风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和</a:t>
            </a:r>
            <a:r>
              <a:rPr lang="en-US" altLang="zh-CN" sz="1050" dirty="0" err="1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梯度风</a:t>
            </a:r>
            <a:r>
              <a:rPr lang="en-US" sz="1050" dirty="0" err="1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理论</a:t>
            </a:r>
            <a:r>
              <a:rPr 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</a:t>
            </a: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高度梯度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方向强度</a:t>
            </a:r>
            <a:r>
              <a:rPr lang="zh-CN" altLang="en-US" sz="1050" dirty="0" smtClean="0">
                <a:solidFill>
                  <a:srgbClr val="666666"/>
                </a:solidFill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Times New Roman" panose="02020603050405020304" pitchFamily="18" charset="0"/>
              </a:rPr>
              <a:t>风向</a:t>
            </a: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风速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关系</a:t>
            </a:r>
            <a:r>
              <a:rPr 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5118195" y="2538547"/>
            <a:ext cx="270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构建物理先验模块，嵌入网络前向传播过程。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746595" y="2986222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损失函数设计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5118194" y="2805247"/>
            <a:ext cx="3198491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</a:t>
            </a:r>
            <a:r>
              <a:rPr lang="en-US" altLang="zh-CN" sz="1050" dirty="0" err="1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fake_b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物理约束机制，促进模型快速正确收敛</a:t>
            </a:r>
            <a:r>
              <a:rPr 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5118194" y="3123108"/>
            <a:ext cx="311140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联合使用</a:t>
            </a:r>
            <a:r>
              <a:rPr lang="en-US" altLang="zh-CN" sz="1050" dirty="0" err="1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GAN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损失、无效区域损失、有效区域</a:t>
            </a:r>
            <a:r>
              <a:rPr lang="en-US" altLang="zh-CN" sz="1050" dirty="0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L1L2</a:t>
            </a:r>
            <a:r>
              <a:rPr lang="zh-CN" altLang="en-US" sz="1050" dirty="0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损失</a:t>
            </a:r>
            <a:r>
              <a:rPr 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平衡拟合与合理性。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746595" y="3700597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动态耦合机制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5118195" y="3471997"/>
            <a:ext cx="29718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设计迭代反馈结构，实现风场与高度场交互优化。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5118195" y="3719647"/>
            <a:ext cx="29718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逐步逼近物理协调状态，提升长期生成稳定性。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118195" y="3967297"/>
            <a:ext cx="29718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支持多步推理，动态修正等高线形态偏差。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3746595" y="4414972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科学性增强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5013420" y="4310197"/>
            <a:ext cx="2171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确保结果符合大气动力学基本原理。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5013420" y="4557847"/>
            <a:ext cx="2171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提高模型在极端天气下的泛化能力。</a:t>
            </a:r>
            <a:endParaRPr lang="en-US" sz="1050" dirty="0"/>
          </a:p>
        </p:txBody>
      </p:sp>
      <p:sp>
        <p:nvSpPr>
          <p:cNvPr id="26" name="Text 22"/>
          <p:cNvSpPr/>
          <p:nvPr/>
        </p:nvSpPr>
        <p:spPr>
          <a:xfrm>
            <a:off x="3746595" y="5005522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等高线优化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5013420" y="4900747"/>
            <a:ext cx="25717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通过风场反馈调整等高线曲率与间距。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5013420" y="5148397"/>
            <a:ext cx="25717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改善闭合性与连续性，提升可视化合理性。</a:t>
            </a:r>
            <a:endParaRPr lang="en-US" sz="1050" dirty="0"/>
          </a:p>
        </p:txBody>
      </p:sp>
      <p:sp>
        <p:nvSpPr>
          <p:cNvPr id="30" name="矩形 29"/>
          <p:cNvSpPr/>
          <p:nvPr/>
        </p:nvSpPr>
        <p:spPr>
          <a:xfrm>
            <a:off x="3421373" y="1889358"/>
            <a:ext cx="12777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loss_G_Physics</a:t>
            </a:r>
            <a:endParaRPr lang="zh-CN" altLang="en-US" sz="1400" dirty="0"/>
          </a:p>
        </p:txBody>
      </p:sp>
      <p:sp>
        <p:nvSpPr>
          <p:cNvPr id="32" name="矩形 31"/>
          <p:cNvSpPr/>
          <p:nvPr/>
        </p:nvSpPr>
        <p:spPr>
          <a:xfrm>
            <a:off x="2782188" y="2499721"/>
            <a:ext cx="2811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loss_G_</a:t>
            </a:r>
            <a:r>
              <a:rPr lang="zh-CN" altLang="en-US" sz="1400" dirty="0" smtClean="0"/>
              <a:t>GAN</a:t>
            </a:r>
            <a:r>
              <a:rPr lang="en-US" altLang="zh-CN" sz="1400" dirty="0" smtClean="0"/>
              <a:t>,  </a:t>
            </a:r>
            <a:r>
              <a:rPr lang="zh-CN" altLang="en-US" sz="1400" dirty="0" smtClean="0"/>
              <a:t>loss</a:t>
            </a:r>
            <a:r>
              <a:rPr lang="zh-CN" altLang="en-US" sz="1400" dirty="0"/>
              <a:t>_G_Valid_L1 </a:t>
            </a:r>
            <a:endParaRPr lang="en-US" altLang="zh-CN" sz="1400" dirty="0" smtClean="0"/>
          </a:p>
          <a:p>
            <a:r>
              <a:rPr lang="zh-CN" altLang="en-US" sz="1400" dirty="0" smtClean="0"/>
              <a:t>loss</a:t>
            </a:r>
            <a:r>
              <a:rPr lang="zh-CN" altLang="en-US" sz="1400" dirty="0"/>
              <a:t>_G_Valid_L</a:t>
            </a:r>
            <a:r>
              <a:rPr lang="zh-CN" altLang="en-US" sz="1400" dirty="0" smtClean="0"/>
              <a:t>2</a:t>
            </a:r>
            <a:r>
              <a:rPr lang="en-US" altLang="zh-CN" sz="1400" dirty="0" smtClean="0"/>
              <a:t>, </a:t>
            </a:r>
            <a:r>
              <a:rPr lang="zh-CN" altLang="en-US" sz="1400" dirty="0" smtClean="0"/>
              <a:t>loss</a:t>
            </a:r>
            <a:r>
              <a:rPr lang="zh-CN" altLang="en-US" sz="1400" dirty="0"/>
              <a:t>_G_Invalid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609129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3150"/>
              </a:lnSpc>
            </a:pPr>
            <a:r>
              <a:rPr lang="en-US" sz="225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设计高度场-</a:t>
            </a:r>
            <a:r>
              <a:rPr lang="en-US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风场耦合迭代模块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（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物理约束建模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）</a:t>
            </a:r>
            <a:r>
              <a:rPr 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en-US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在神经网络中实现</a:t>
            </a:r>
            <a:r>
              <a:rPr lang="en-US" sz="225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‘场间一致性’优化，提升等高线合理性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1816827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场间耦合机制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064477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基于地转风与梯度风理论，构建高度场梯度与风场UV分量的动态耦合关系，实现物理一致性约束。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1816827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迭代优化设计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064477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在网络推理过程中引入多步迭代模块，使高度场与风场相互反馈修正，逐步逼近真实大气平衡状态。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1816827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等高线智能</a:t>
            </a:r>
            <a:r>
              <a:rPr lang="zh-CN" altLang="en-US" sz="120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订正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064477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以耦合优化后的高度场为基础</a:t>
            </a:r>
            <a:r>
              <a:rPr lang="zh-CN" altLang="en-US" sz="1050" b="1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，建立约束规则修正</a:t>
            </a:r>
            <a:r>
              <a:rPr lang="en-US" sz="1050" b="1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等高线</a:t>
            </a:r>
            <a:r>
              <a:rPr lang="en-US" sz="1050" b="1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，确保其形态符合气象动力学规律，提升图形合理性与可解释性</a:t>
            </a: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  <p:sp>
        <p:nvSpPr>
          <p:cNvPr id="13" name="矩形 12"/>
          <p:cNvSpPr/>
          <p:nvPr/>
        </p:nvSpPr>
        <p:spPr>
          <a:xfrm>
            <a:off x="571500" y="2882231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850hpa </a:t>
            </a:r>
            <a:r>
              <a:rPr lang="zh-CN" altLang="en-US" dirty="0"/>
              <a:t>202004212</a:t>
            </a:r>
            <a:r>
              <a:rPr lang="en-US" altLang="zh-CN" dirty="0"/>
              <a:t>0 </a:t>
            </a:r>
            <a:r>
              <a:rPr lang="zh-CN" altLang="en-US" sz="1600" dirty="0"/>
              <a:t>高度场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8" y="3251563"/>
            <a:ext cx="2607536" cy="174076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845286" y="2877265"/>
            <a:ext cx="3187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850hpa </a:t>
            </a:r>
            <a:r>
              <a:rPr lang="zh-CN" altLang="en-US" dirty="0"/>
              <a:t>202004212</a:t>
            </a:r>
            <a:r>
              <a:rPr lang="en-US" altLang="zh-CN" dirty="0"/>
              <a:t>0 </a:t>
            </a:r>
            <a:r>
              <a:rPr lang="zh-CN" altLang="en-US" sz="1600" dirty="0"/>
              <a:t>风</a:t>
            </a:r>
            <a:r>
              <a:rPr lang="zh-CN" altLang="en-US" sz="1600" dirty="0" smtClean="0"/>
              <a:t>场</a:t>
            </a:r>
            <a:r>
              <a:rPr lang="en-US" altLang="zh-CN" sz="1600" dirty="0" err="1" smtClean="0"/>
              <a:t>uv</a:t>
            </a:r>
            <a:r>
              <a:rPr lang="zh-CN" altLang="en-US" sz="1600" dirty="0" smtClean="0"/>
              <a:t>分量</a:t>
            </a:r>
            <a:endParaRPr lang="zh-CN" altLang="en-US" sz="16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192" y="3300546"/>
            <a:ext cx="2184341" cy="145824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31" y="3295487"/>
            <a:ext cx="2191918" cy="1463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核心创新：数据、模型与物理的三重突破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43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6731" r="6731"/>
          <a:stretch/>
        </p:blipFill>
        <p:spPr>
          <a:xfrm>
            <a:off x="0" y="0"/>
            <a:ext cx="9144000" cy="5943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融合站点观测与EC再分析数据的高度场</a:t>
            </a:r>
            <a:r>
              <a:rPr lang="en-US" sz="225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-风场格点数据集，</a:t>
            </a:r>
            <a:r>
              <a:rPr lang="en-US" sz="2250" b="1" dirty="0" err="1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有效覆盖海洋无测站区域</a:t>
            </a:r>
            <a:r>
              <a:rPr lang="zh-CN" altLang="en-US" sz="2250" b="1" dirty="0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，以及降低高原</a:t>
            </a:r>
            <a:r>
              <a:rPr lang="en-US" altLang="zh-CN" sz="2250" b="1" dirty="0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700 850hpa</a:t>
            </a:r>
            <a:r>
              <a:rPr lang="zh-CN" altLang="en-US" sz="2250" b="1" dirty="0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观测误差</a:t>
            </a:r>
            <a:endParaRPr lang="en-US" sz="2250" dirty="0">
              <a:solidFill>
                <a:srgbClr val="FF000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523994"/>
            <a:ext cx="8382000" cy="392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1797" y="2895594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81050" y="4124319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融合多源数据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04800" y="4591044"/>
            <a:ext cx="185499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结合地面观测与再分析格点数据，提升数据真实性与完整性，构建高质量联合数据集。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1982391" y="3648069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721644" y="1562094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增强空间覆盖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245394" y="2028819"/>
            <a:ext cx="185499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弥补高原海洋等观测空白区，扩展数据空间连续性，提高区域代表性。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922984" y="2895594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2662238" y="4124319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保障数据精度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2185988" y="4591044"/>
            <a:ext cx="185499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保留实测特征的同时优化插值，确保高度场与风场的精确匹配。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863578" y="3648069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3602831" y="1562094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准确表达系统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3126581" y="2028819"/>
            <a:ext cx="185499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精准刻画关键气压层结构，</a:t>
            </a: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真实反映台风等天气系统的特征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804172" y="2890832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350" dirty="0"/>
          </a:p>
        </p:txBody>
      </p:sp>
      <p:sp>
        <p:nvSpPr>
          <p:cNvPr id="20" name="Text 16"/>
          <p:cNvSpPr/>
          <p:nvPr/>
        </p:nvSpPr>
        <p:spPr>
          <a:xfrm>
            <a:off x="4543425" y="4119557"/>
            <a:ext cx="902494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支持AI建模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4067175" y="4371969"/>
            <a:ext cx="185499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提供物理一致的训练输入，提升模型对复杂气象关系的学习能力。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744766" y="3648069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5484019" y="1562094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提升泛化能力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5007769" y="2028819"/>
            <a:ext cx="185499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增强模型在无观测区域的推断可靠性，改善跨区域适应性能。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685359" y="2895594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350" dirty="0"/>
          </a:p>
        </p:txBody>
      </p:sp>
      <p:sp>
        <p:nvSpPr>
          <p:cNvPr id="26" name="Text 22"/>
          <p:cNvSpPr/>
          <p:nvPr/>
        </p:nvSpPr>
        <p:spPr>
          <a:xfrm>
            <a:off x="6424613" y="4124319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优化等高线修正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5948363" y="4591044"/>
            <a:ext cx="185499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大量实验</a:t>
            </a: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建立融合规则</a:t>
            </a:r>
            <a:r>
              <a:rPr 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en-US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提高等高线调整的合理性与准确性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768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22" r="322"/>
          <a:stretch/>
        </p:blipFill>
        <p:spPr>
          <a:xfrm>
            <a:off x="0" y="0"/>
            <a:ext cx="9144000" cy="517683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08" b="5208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构建基于</a:t>
            </a:r>
            <a:r>
              <a:rPr lang="en-US" altLang="zh-CN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CNN+</a:t>
            </a:r>
            <a:r>
              <a:rPr lang="en-US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GAN</a:t>
            </a:r>
            <a:r>
              <a:rPr lang="en-US" sz="225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的高保真等高线生成模型，</a:t>
            </a:r>
            <a:r>
              <a:rPr lang="en-US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避免传统方法导致的线条模糊与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尖角</a:t>
            </a:r>
            <a:r>
              <a:rPr lang="en-US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828800"/>
            <a:ext cx="8382000" cy="31575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313" y="381952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生成对抗约束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95313" y="4071937"/>
            <a:ext cx="23622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判别器对生成器施加精细约束，提升生成等高线的细节还原能力。该机制有效避免传统方法中的模糊与失真问题。整体生成质量更接近人工绘制水平。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5313" y="284321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细节特征保留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5313" y="3095625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模型能够有效保留等高线的关键细节特征。尤其在复杂地形区域表现突出。显著增强地图的视觉可读性。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线条结构还原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95313" y="2119313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擅长还原锐利且连续的线条结构。提高等高线的几何精度。改善传统插值导致的边缘钝化问题。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186488" y="197167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边缘感知损失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186488" y="2224088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引入边缘感知损失函数，强化边界区域的训练权重</a:t>
            </a:r>
            <a:r>
              <a:rPr 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186488" y="2947988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结构一致性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6186488" y="3200400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通过结构一致性约束，确保生成结果在空间上的逻辑连贯。提升整体地形表达合理性。增强多尺度下的稳定性。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186488" y="392430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连贯性优化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86488" y="4176713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综合损失机制缓解了复杂区域的不连续问题。增强生成等高线的整体连贯性。提高实际应用中的可靠性与美观度。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在神经网络中嵌入独创性物理规则约束，实现‘理论引导学习’，提升模型可解释性与泛化能力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84785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69795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物理耦合机制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98846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引入高度场与风场的耦合迭代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</a:t>
            </a:r>
            <a:r>
              <a:rPr 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基于地转风与梯度风理论构建场间一致性约束。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81201" y="184785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69795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理论引导学习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298846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将天气学物理规律编码为损失函数与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物理规则</a:t>
            </a: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先验</a:t>
            </a:r>
            <a:r>
              <a:rPr lang="en-US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，实现AI对人工修正逻辑的精准拟合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62352" y="184785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69795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可解释性增强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298846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通过物理约束显式建模气象要素相互作用，提升模型决策过程透明度与业务可信度。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参与要求：跨学科能力与自主学习精神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具备扎实的Python编程基础，熟悉PyTorch或TensorFlow等深度学习框架者优先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84785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69795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编程基础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98846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需掌握Python基本语法与数据结构，能独立编写和调试模型训练脚本。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81201" y="184785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69795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框架熟练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298846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熟悉PyTorch或TensorFlow者优先，便于快速构建和优化CNN+GAN网络结构。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62352" y="184785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69795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工程实现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298846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1650"/>
              </a:lnSpc>
            </a:pPr>
            <a:r>
              <a:rPr lang="en-US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能够基于现有源码进行模块化改进</a:t>
            </a:r>
            <a:r>
              <a:rPr 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尤其是完成</a:t>
            </a:r>
            <a:r>
              <a:rPr lang="en-US" altLang="zh-CN" sz="1050" b="1" dirty="0" err="1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物理约束建模</a:t>
            </a:r>
            <a:r>
              <a:rPr lang="en-US" altLang="zh-CN" sz="1050" b="1" dirty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08" b="5208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愿意主动自学《天气学分析基础》课程内容，掌握等压面分析、地转关系等核心知识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847850"/>
            <a:ext cx="2085975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2890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掌握核心理论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19412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深入理解等压面分析、地转风与梯度风原理，奠定物理约束建模基础。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86025" y="1847850"/>
            <a:ext cx="2085975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62890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构建知识桥梁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919412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将气象学规则转化为可嵌入神经网络的数学表达，实现AI与物理融合。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72000" y="1847850"/>
            <a:ext cx="2085975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69795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提升模型可解释性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98846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基于理论指导优化模型结构，增强等高线修正结果的科学合理性。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57975" y="1847850"/>
            <a:ext cx="2085975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69795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自主学习支持研发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98846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利用提供教材提前研学，快速融入项目并推动算法创新。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6452" b="6452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9C1C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项目背景：从人工绘图到国家战略需求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9C1C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项目目标：打造媲美人工作图的智能修正系统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9C1C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技术路线：融合物理规律的深度学习架构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9C1C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核心创新：数据、模型与物理的三重突破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9C1C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参与要求：跨学科能力与自主学习精神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9C1C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工作计划与选拔机制：寒假攻关，</a:t>
            </a:r>
            <a:r>
              <a:rPr lang="en-US" sz="120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择优</a:t>
            </a:r>
            <a:r>
              <a:rPr lang="zh-CN" altLang="en-US" sz="120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08" b="5208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对气象与人工智能交叉领域有浓厚兴趣，具备团队协作意识与科研探索精神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847850"/>
            <a:ext cx="2085975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2890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兴趣驱动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19412"/>
            <a:ext cx="138112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热爱气象与AI融合创新，主动关注智能预报前沿动态，乐于探索技术赋能传统学科的实践路径。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86025" y="1847850"/>
            <a:ext cx="2085975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62890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团队协作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919412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善于沟通分工，能与编程、气象方向成员高效配合，在合作中推进模型优化与规则设计。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72000" y="1847850"/>
            <a:ext cx="2085975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62890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科研精神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919412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具备问题意识与批判思维，</a:t>
            </a:r>
            <a:r>
              <a:rPr lang="en-US" sz="1050" dirty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敢于提出物理约束新思路，在试错中持续迭代改进模型性能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57975" y="1847850"/>
            <a:ext cx="2085975" cy="25479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62890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自主学习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919412"/>
            <a:ext cx="138112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利用寒假自学课程内容，主动掌握地转风、等压线分析等知识，为模型构建提供理论支撑。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工作计划与选拔机制：寒假攻关，</a:t>
            </a:r>
            <a:r>
              <a:rPr lang="en-US" sz="37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择优</a:t>
            </a:r>
            <a:r>
              <a:rPr lang="zh-CN" alt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项目组将提供初始模型代码、标注数据集及《天气学分析基础》学习资料支持寒假预研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资源支持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6479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1650"/>
              </a:lnSpc>
            </a:pPr>
            <a:r>
              <a:rPr lang="en-US" sz="1050" b="1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</a:t>
            </a:r>
            <a:r>
              <a:rPr lang="en-US" sz="1050" b="1" dirty="0" err="1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未加入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场间耦合机制</a:t>
            </a:r>
            <a:r>
              <a:rPr lang="en-US" sz="1050" b="1" dirty="0" err="1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物理约束</a:t>
            </a:r>
            <a:r>
              <a:rPr lang="en-US" sz="1050" b="1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的初始模型代码</a:t>
            </a:r>
            <a:r>
              <a:rPr lang="en-US" sz="1050" b="1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，涵盖CNN+GAN基础架构，便于学生在此基础上优化</a:t>
            </a: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4003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数据供给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6479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发放已整理的标注数据集，包含机器绘制与人工修正配对的等高线图像，用于模型训练。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4003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学习资料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6479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1650"/>
              </a:lnSpc>
            </a:pPr>
            <a:r>
              <a:rPr lang="en-US" sz="1050" b="1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提供《天气学分析基础》课程教材</a:t>
            </a:r>
            <a:r>
              <a:rPr lang="en-US" sz="1050" b="1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zh-CN" altLang="en-US" sz="1050" b="1" dirty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重点学习第</a:t>
            </a:r>
            <a:r>
              <a:rPr lang="en-US" altLang="zh-CN" sz="1050" b="1" dirty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r>
              <a:rPr lang="zh-CN" altLang="en-US" sz="1050" b="1" dirty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</a:t>
            </a:r>
            <a:r>
              <a:rPr lang="en-US" altLang="zh-CN" sz="1050" b="1" dirty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6</a:t>
            </a:r>
            <a:r>
              <a:rPr lang="zh-CN" altLang="en-US" sz="1050" b="1" dirty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</a:t>
            </a:r>
            <a:r>
              <a:rPr lang="en-US" altLang="zh-CN" sz="1050" b="1" dirty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9</a:t>
            </a:r>
            <a:r>
              <a:rPr lang="zh-CN" altLang="en-US" sz="1050" b="1" dirty="0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</a:t>
            </a:r>
            <a:r>
              <a:rPr lang="zh-CN" alt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en-US" sz="1050" b="1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帮助学生掌握地转风、梯度风等关键理论知识</a:t>
            </a:r>
            <a:r>
              <a:rPr lang="en-US" sz="1050" b="1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08" b="5208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寒假期间完成模型改进任务，开学后组织成果汇报会，展示优化算法与可视化对比图例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84785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215979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任务发布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450305"/>
            <a:ext cx="2571750" cy="84534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1650"/>
              </a:lnSpc>
            </a:pPr>
            <a:r>
              <a:rPr lang="en-US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寒假前发放基础代码、数据集与学习资料</a:t>
            </a:r>
            <a:r>
              <a:rPr 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任务是加入模型的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物理约束</a:t>
            </a:r>
            <a:r>
              <a:rPr lang="zh-CN" altLang="en-US" sz="1050" b="1" dirty="0" smtClean="0">
                <a:solidFill>
                  <a:srgbClr val="FF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机制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提升订正效果，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高度场风场</a:t>
            </a:r>
            <a:r>
              <a:rPr lang="en-US" altLang="zh-CN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间耦合机制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仅仅为提供参考的思路。</a:t>
            </a:r>
            <a:endParaRPr lang="en-US" sz="1050" dirty="0">
              <a:solidFill>
                <a:srgbClr val="666666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847850"/>
            <a:ext cx="4171950" cy="28194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215979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自主攻关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45030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1650"/>
              </a:lnSpc>
            </a:pP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同学可以自行组队，</a:t>
            </a: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基于物理规则改进</a:t>
            </a:r>
            <a:r>
              <a:rPr lang="en-US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CNN+GAN</a:t>
            </a: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，并鼓励提出和验证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</a:t>
            </a:r>
            <a:r>
              <a:rPr lang="zh-CN" altLang="en-US" sz="1050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想法，</a:t>
            </a:r>
            <a:r>
              <a:rPr lang="en-US" sz="1050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提升等高线逼近人工绘制效果</a:t>
            </a: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0050" y="325755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56949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成果遴选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86000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开学后汇报算法创新与生成图像对比，综合评估择优确定项目负责人。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90525"/>
            <a:ext cx="8001000" cy="1238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3150"/>
              </a:lnSpc>
            </a:pP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开学后汇报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内容：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本组成员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情况（</a:t>
            </a:r>
            <a:r>
              <a:rPr lang="en-US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学业成绩</a:t>
            </a:r>
            <a:r>
              <a:rPr 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获奖成果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、实践经验），以及</a:t>
            </a:r>
            <a:r>
              <a:rPr lang="en-US" altLang="zh-CN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CNN+GAN</a:t>
            </a:r>
            <a:r>
              <a:rPr lang="en-US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模型提升效果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，然后</a:t>
            </a:r>
            <a:r>
              <a:rPr lang="en-US" sz="225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综合评估</a:t>
            </a:r>
            <a:r>
              <a:rPr lang="en-US" sz="225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，择优确定大创与‘互联网</a:t>
            </a:r>
            <a:r>
              <a:rPr 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+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竞赛</a:t>
            </a:r>
            <a:r>
              <a:rPr 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’</a:t>
            </a: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第一负责人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521426" y="1628775"/>
            <a:ext cx="805107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模型提升成果要说明采用的</a:t>
            </a:r>
            <a:r>
              <a:rPr lang="en-US" altLang="zh-CN" sz="225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物理约束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机制</a:t>
            </a:r>
            <a:r>
              <a:rPr lang="en-US" altLang="zh-CN" sz="225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技术实现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，以及生成的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比机器绘制更加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接近人工绘制结果的图像1-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2套。</a:t>
            </a:r>
            <a:endParaRPr lang="zh-CN" altLang="en-US" sz="2250" b="1" dirty="0">
              <a:solidFill>
                <a:srgbClr val="333333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280" y="3032230"/>
            <a:ext cx="2645624" cy="179224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91" y="3032231"/>
            <a:ext cx="2684653" cy="179224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50423" y="271320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机绘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819052" y="26744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</a:t>
            </a:r>
            <a:r>
              <a:rPr lang="zh-CN" altLang="en-US" dirty="0" smtClean="0"/>
              <a:t>绘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533134" y="27132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r>
              <a:rPr lang="zh-CN" altLang="en-US" dirty="0" smtClean="0"/>
              <a:t>绘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533134" y="3319957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？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1257" y="154380"/>
            <a:ext cx="420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程序说明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639" y="385212"/>
            <a:ext cx="7334200" cy="458387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5400000">
            <a:off x="2724978" y="543863"/>
            <a:ext cx="199380" cy="1825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 rot="5400000">
            <a:off x="3221138" y="543863"/>
            <a:ext cx="199380" cy="1825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 rot="5400000">
            <a:off x="3784903" y="543863"/>
            <a:ext cx="199380" cy="1825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5400000">
            <a:off x="3403728" y="1028765"/>
            <a:ext cx="199380" cy="1825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10800000">
            <a:off x="1969853" y="3594553"/>
            <a:ext cx="199380" cy="1825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5400000">
            <a:off x="1109940" y="178501"/>
            <a:ext cx="199380" cy="1825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5400000">
            <a:off x="6548728" y="543863"/>
            <a:ext cx="199380" cy="1825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884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1257" y="1543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预</a:t>
            </a:r>
            <a:r>
              <a:rPr lang="zh-CN" altLang="en-US" sz="2400" b="1" dirty="0" smtClean="0"/>
              <a:t>研成果</a:t>
            </a:r>
            <a:endParaRPr lang="zh-CN" altLang="en-US" sz="24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3" y="647700"/>
            <a:ext cx="7886700" cy="1924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7" y="2654717"/>
            <a:ext cx="80676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41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59C1C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项目背景：从人工绘图到国家战略需求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08" b="5208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传统天气图绘制依赖人工修正，每日需处理14张实时图、2</a:t>
            </a:r>
            <a:r>
              <a:rPr 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个时次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（</a:t>
            </a:r>
            <a:r>
              <a:rPr lang="en-US" altLang="zh-CN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</a:t>
            </a:r>
            <a:r>
              <a:rPr lang="en-US" altLang="zh-CN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20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时，海平面气压和</a:t>
            </a:r>
            <a:r>
              <a:rPr lang="en-US" altLang="zh-CN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500 700 850hpa</a:t>
            </a:r>
            <a:r>
              <a:rPr lang="zh-CN" alt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位势高度 气温）</a:t>
            </a:r>
            <a:r>
              <a:rPr lang="en-US" sz="2250" b="1" dirty="0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工作强度大且时效性受限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828800"/>
            <a:ext cx="8382000" cy="25288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313" y="340042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人工修正局限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95313" y="3652838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人工修正天气图流程重复且耗时，严重依赖预报员经验，难以满足高频更新需求。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5313" y="263366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时效性要求高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5313" y="2886075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短临预报需要快速响应和实时更新，现有流程在时间效率上存在明显瓶颈。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传承缺乏标准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95313" y="2119313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绘图与修正技能缺乏量化标准，导致技术传承困难，人才培养周期较长。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186488" y="197167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自动化误差明显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186488" y="2224088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传统算法在复杂区域表现不佳，预测误差大，仍需大量人工调整与干预。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186488" y="2738438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人机协同瓶颈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6186488" y="2990850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当前业务中人工与自动化系统协同效率低，制约整体智能化升级进程。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186488" y="350520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智能升级受阻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86488" y="3757613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多重因素叠加导致气象业务智能化转型缓慢，亟需创新技术突破现有框架。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国家《气象高质量发展纲要（2022—2035年）》明确提出推进智能预报、精准服务，推动AI与气象深度融合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0625" y="24003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9908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政策引领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23850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国家纲要明确要求发展智能预报技术，提升气象服务数字化、智能化水平。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86125" y="24003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9908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AI赋能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323850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推动人工智能与气象业务深度融合，构建高精度、高时效的预报体系。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81625" y="24003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9908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技术转型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323850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传统人工修正模式难以为继，亟需AI驱动实现业务流程智能化升级。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477125" y="240030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9908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战略对接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323850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本项目响应国家号召，探索AI在天气分析核心环节中的创新应用路径。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项目目标：打造媲美人工作图的智能修正系统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研发‘基于AI技术的天气图等高线订正系统’，实现机器绘制向人工水准逼近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2315688"/>
            <a:ext cx="8382000" cy="26003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31451" y="3731325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复现专家逻辑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731451" y="4107563"/>
            <a:ext cx="1557338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利用深度学习技术模拟气象专家对等高线的手工调整过程，精准还原人工绘图思维。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710363" y="3743200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构建智能系统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710363" y="4119438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开发可自动迭代的智能修正系统，具备持续学习和优化能力。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81050" y="3739676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降低重复劳动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81050" y="4115913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显著减少预报员在图形绘制中的重复性工作，释放人力资源。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2757488" y="3739676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提高制图效率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2757488" y="4115913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加快天气图制作速度，提升业务时效性和响应能力。</a:t>
            </a:r>
            <a:endParaRPr lang="en-US" sz="105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73" y="1407052"/>
            <a:ext cx="2955572" cy="19731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13" y="1399320"/>
            <a:ext cx="2999172" cy="200221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79016" y="1045585"/>
            <a:ext cx="2693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850hpa </a:t>
            </a:r>
            <a:r>
              <a:rPr lang="zh-CN" altLang="en-US" dirty="0" smtClean="0"/>
              <a:t>202004212</a:t>
            </a:r>
            <a:r>
              <a:rPr lang="en-US" altLang="zh-CN" dirty="0" smtClean="0"/>
              <a:t>0 </a:t>
            </a:r>
            <a:r>
              <a:rPr lang="zh-CN" altLang="en-US" dirty="0" smtClean="0"/>
              <a:t>机绘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939655" y="1029988"/>
            <a:ext cx="271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850hpa </a:t>
            </a:r>
            <a:r>
              <a:rPr lang="zh-CN" altLang="en-US" dirty="0" smtClean="0"/>
              <a:t>202004212</a:t>
            </a:r>
            <a:r>
              <a:rPr lang="en-US" altLang="zh-CN" dirty="0" smtClean="0"/>
              <a:t>0 </a:t>
            </a:r>
            <a:r>
              <a:rPr lang="zh-CN" altLang="en-US" dirty="0"/>
              <a:t>人</a:t>
            </a:r>
            <a:r>
              <a:rPr lang="zh-CN" altLang="en-US" dirty="0" smtClean="0"/>
              <a:t>绘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981076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构建可解释、可推广的智能气象分析工具，服务于教学与业务预报双场景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59C1C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72891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教学赋能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976563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为天气学分析课程提供智能化实训平台，辅助学生理解等高线绘制原理与物理规律。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40030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59C1C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72891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业务支撑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976563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提升实时天气图制作效率与精度，助力预报员快速研判复杂天气系统演变。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40030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59C1C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72891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双向促进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976563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以业务需求驱动算法优化，以教学反馈完善模型可解释性，形成良性迭代闭环。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技术路线：融合物理规律的深度学习架构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921</Words>
  <Application>Microsoft Office PowerPoint</Application>
  <PresentationFormat>全屏显示(16:9)</PresentationFormat>
  <Paragraphs>240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Microsoft YaHei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FAN</cp:lastModifiedBy>
  <cp:revision>45</cp:revision>
  <dcterms:created xsi:type="dcterms:W3CDTF">2025-12-24T03:49:20Z</dcterms:created>
  <dcterms:modified xsi:type="dcterms:W3CDTF">2026-01-05T02:48:57Z</dcterms:modified>
</cp:coreProperties>
</file>